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5"/>
  </p:notesMasterIdLst>
  <p:sldIdLst>
    <p:sldId id="285" r:id="rId2"/>
    <p:sldId id="281" r:id="rId3"/>
    <p:sldId id="287" r:id="rId4"/>
    <p:sldId id="309" r:id="rId5"/>
    <p:sldId id="258" r:id="rId6"/>
    <p:sldId id="282" r:id="rId7"/>
    <p:sldId id="260" r:id="rId8"/>
    <p:sldId id="288" r:id="rId9"/>
    <p:sldId id="289" r:id="rId10"/>
    <p:sldId id="293" r:id="rId11"/>
    <p:sldId id="294" r:id="rId12"/>
    <p:sldId id="299" r:id="rId13"/>
    <p:sldId id="301" r:id="rId14"/>
    <p:sldId id="302" r:id="rId15"/>
    <p:sldId id="303" r:id="rId16"/>
    <p:sldId id="300" r:id="rId17"/>
    <p:sldId id="295" r:id="rId18"/>
    <p:sldId id="261" r:id="rId19"/>
    <p:sldId id="283" r:id="rId20"/>
    <p:sldId id="262" r:id="rId21"/>
    <p:sldId id="304" r:id="rId22"/>
    <p:sldId id="305" r:id="rId23"/>
    <p:sldId id="30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088EE"/>
    <a:srgbClr val="9DC3E6"/>
    <a:srgbClr val="00CC00"/>
    <a:srgbClr val="A3E7FF"/>
    <a:srgbClr val="008000"/>
    <a:srgbClr val="EDE4BC"/>
    <a:srgbClr val="7FB1DE"/>
    <a:srgbClr val="75DBFF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291" y="58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AF156-4031-4453-881E-35E178FDCE0E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AB8B4-E12D-49D5-960C-A372DB30E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7D4FD94-0260-4A8A-B404-5517C3309EA5}" type="slidenum">
              <a:rPr lang="en-US" smtClean="0"/>
              <a:pPr eaLnBrk="1" hangingPunct="1"/>
              <a:t>9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5D48426-FEAD-41DE-94CF-B00F53177E92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B195F-C0C5-4615-A8A2-2E82FAC763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5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Program%20Files\mtd2002\DATA\MEDIA\MM\T0000029.AVI" TargetMode="External"/><Relationship Id="rId6" Type="http://schemas.openxmlformats.org/officeDocument/2006/relationships/image" Target="../media/image17.gif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uongHung\&#160;\GIAO%20AN%208\GADT8_Bai%2012_Tiet%2073\Spleeping%20child%20(MLTR)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7.xml"/><Relationship Id="rId3" Type="http://schemas.openxmlformats.org/officeDocument/2006/relationships/image" Target="../media/image11.wmf"/><Relationship Id="rId7" Type="http://schemas.openxmlformats.org/officeDocument/2006/relationships/slide" Target="slide12.xml"/><Relationship Id="rId12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image" Target="../media/image13.gif"/><Relationship Id="rId10" Type="http://schemas.openxmlformats.org/officeDocument/2006/relationships/slide" Target="slide15.xml"/><Relationship Id="rId4" Type="http://schemas.openxmlformats.org/officeDocument/2006/relationships/image" Target="../media/image12.png"/><Relationship Id="rId9" Type="http://schemas.openxmlformats.org/officeDocument/2006/relationships/slide" Target="slide16.xml"/><Relationship Id="rId14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68" y="416860"/>
            <a:ext cx="8548668" cy="766481"/>
          </a:xfrm>
          <a:solidFill>
            <a:srgbClr val="0088EE">
              <a:alpha val="38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* Warm up: Chatting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8" y="1358153"/>
            <a:ext cx="8643649" cy="4818810"/>
          </a:xfrm>
          <a:solidFill>
            <a:srgbClr val="92D050">
              <a:alpha val="53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en-US" b="1" dirty="0"/>
              <a:t>What’s the name of your school?</a:t>
            </a:r>
          </a:p>
          <a:p>
            <a:pPr marL="514350" indent="-514350">
              <a:buAutoNum type="arabicPeriod"/>
            </a:pPr>
            <a:r>
              <a:rPr lang="en-US" b="1" dirty="0"/>
              <a:t>Is your </a:t>
            </a:r>
            <a:r>
              <a:rPr lang="en-US" b="1" dirty="0" err="1"/>
              <a:t>shool</a:t>
            </a:r>
            <a:r>
              <a:rPr lang="en-US" b="1" dirty="0"/>
              <a:t> big or small?</a:t>
            </a:r>
          </a:p>
          <a:p>
            <a:pPr marL="514350" indent="-514350">
              <a:buAutoNum type="arabicPeriod"/>
            </a:pPr>
            <a:r>
              <a:rPr lang="en-US" b="1" dirty="0"/>
              <a:t>How many students and teachers are there?</a:t>
            </a:r>
          </a:p>
          <a:p>
            <a:pPr marL="514350" indent="-514350">
              <a:buAutoNum type="arabicPeriod"/>
            </a:pPr>
            <a:r>
              <a:rPr lang="en-US" b="1" dirty="0"/>
              <a:t>Do you like your new school? Why or why not</a:t>
            </a:r>
            <a:r>
              <a:rPr lang="en-US" dirty="0"/>
              <a:t>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2212" y="3213847"/>
            <a:ext cx="4921623" cy="283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758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352430" y="6005015"/>
            <a:ext cx="464024" cy="382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85797" y="305239"/>
            <a:ext cx="732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/>
              <a:t>Which school is a boarding school?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B4C03A-86F6-4BAB-82E7-B123582EEF97}"/>
              </a:ext>
            </a:extLst>
          </p:cNvPr>
          <p:cNvSpPr txBox="1"/>
          <p:nvPr/>
        </p:nvSpPr>
        <p:spPr>
          <a:xfrm>
            <a:off x="590513" y="970883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Sunrise.</a:t>
            </a:r>
          </a:p>
        </p:txBody>
      </p:sp>
    </p:spTree>
    <p:extLst>
      <p:ext uri="{BB962C8B-B14F-4D97-AF65-F5344CB8AC3E}">
        <p14:creationId xmlns:p14="http://schemas.microsoft.com/office/powerpoint/2010/main" val="175097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98" y="505092"/>
            <a:ext cx="650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Where is An Son School?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0473C-1577-4654-B5EE-DF0D1E638A82}"/>
              </a:ext>
            </a:extLst>
          </p:cNvPr>
          <p:cNvSpPr txBox="1"/>
          <p:nvPr/>
        </p:nvSpPr>
        <p:spPr>
          <a:xfrm>
            <a:off x="726992" y="1094866"/>
            <a:ext cx="276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It is in Bac </a:t>
            </a:r>
            <a:r>
              <a:rPr lang="en-US" sz="2400" b="1" dirty="0" err="1">
                <a:solidFill>
                  <a:srgbClr val="00B050"/>
                </a:solidFill>
              </a:rPr>
              <a:t>Giang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8352430" y="6005015"/>
            <a:ext cx="464024" cy="382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2819400"/>
            <a:ext cx="27749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MO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320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4191000" y="1066800"/>
            <a:ext cx="3733800" cy="1905000"/>
          </a:xfrm>
          <a:prstGeom prst="cloudCallout">
            <a:avLst>
              <a:gd name="adj1" fmla="val -34565"/>
              <a:gd name="adj2" fmla="val 50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Lucky  Number</a:t>
            </a: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838200" y="685800"/>
            <a:ext cx="3200400" cy="1752600"/>
          </a:xfrm>
          <a:prstGeom prst="cloudCallout">
            <a:avLst>
              <a:gd name="adj1" fmla="val 13639"/>
              <a:gd name="adj2" fmla="val 63769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Lucky  Number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352430" y="6005015"/>
            <a:ext cx="464024" cy="382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4996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885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8852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build="allAtOnce" animBg="1"/>
      <p:bldP spid="7885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2819400"/>
            <a:ext cx="27749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MO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320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4191000" y="1066800"/>
            <a:ext cx="3733800" cy="1905000"/>
          </a:xfrm>
          <a:prstGeom prst="cloudCallout">
            <a:avLst>
              <a:gd name="adj1" fmla="val -34565"/>
              <a:gd name="adj2" fmla="val 50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Lucky  Number</a:t>
            </a: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838200" y="685800"/>
            <a:ext cx="3200400" cy="1752600"/>
          </a:xfrm>
          <a:prstGeom prst="cloudCallout">
            <a:avLst>
              <a:gd name="adj1" fmla="val 13639"/>
              <a:gd name="adj2" fmla="val 63769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Lucky  Number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352430" y="6005015"/>
            <a:ext cx="464024" cy="382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9489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885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8852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build="allAtOnce" animBg="1"/>
      <p:bldP spid="78853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2819400"/>
            <a:ext cx="27749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MO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320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4191000" y="1066800"/>
            <a:ext cx="3733800" cy="1905000"/>
          </a:xfrm>
          <a:prstGeom prst="cloudCallout">
            <a:avLst>
              <a:gd name="adj1" fmla="val -34565"/>
              <a:gd name="adj2" fmla="val 50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Lucky  Number</a:t>
            </a: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838200" y="685800"/>
            <a:ext cx="3200400" cy="1752600"/>
          </a:xfrm>
          <a:prstGeom prst="cloudCallout">
            <a:avLst>
              <a:gd name="adj1" fmla="val 13639"/>
              <a:gd name="adj2" fmla="val 63769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Lucky  Number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352430" y="6005015"/>
            <a:ext cx="464024" cy="382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9489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885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8852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build="allAtOnce" animBg="1"/>
      <p:bldP spid="7885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2819400"/>
            <a:ext cx="27749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MOU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3200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4191000" y="1066800"/>
            <a:ext cx="3733800" cy="1905000"/>
          </a:xfrm>
          <a:prstGeom prst="cloudCallout">
            <a:avLst>
              <a:gd name="adj1" fmla="val -34565"/>
              <a:gd name="adj2" fmla="val 50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Lucky  Number</a:t>
            </a: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838200" y="685800"/>
            <a:ext cx="3200400" cy="1752600"/>
          </a:xfrm>
          <a:prstGeom prst="cloudCallout">
            <a:avLst>
              <a:gd name="adj1" fmla="val 13639"/>
              <a:gd name="adj2" fmla="val 63769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Lucky  Number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352430" y="6005015"/>
            <a:ext cx="464024" cy="382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9489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885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8852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build="allAtOnce" animBg="1"/>
      <p:bldP spid="78853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263" y="392344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/>
              <a:t>Is there a school garden in An Son School?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0F641-2208-4262-8D09-0EFA846F6F93}"/>
              </a:ext>
            </a:extLst>
          </p:cNvPr>
          <p:cNvSpPr txBox="1"/>
          <p:nvPr/>
        </p:nvSpPr>
        <p:spPr>
          <a:xfrm>
            <a:off x="604162" y="982916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Yes. There is.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8352430" y="6005015"/>
            <a:ext cx="464024" cy="382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3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376" y="240854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/>
              <a:t>What do Dream School students do in the afternoon?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1F83A-2806-457E-9B13-1C57681BBAE9}"/>
              </a:ext>
            </a:extLst>
          </p:cNvPr>
          <p:cNvSpPr txBox="1"/>
          <p:nvPr/>
        </p:nvSpPr>
        <p:spPr>
          <a:xfrm>
            <a:off x="535922" y="949114"/>
            <a:ext cx="5673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   They join many interesting clubs.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8352430" y="6005015"/>
            <a:ext cx="464024" cy="382137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9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197" y="184760"/>
            <a:ext cx="7663950" cy="492443"/>
          </a:xfrm>
          <a:prstGeom prst="rect">
            <a:avLst/>
          </a:prstGeom>
          <a:solidFill>
            <a:srgbClr val="0088EE">
              <a:alpha val="6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8197" y="143560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23027" y="1383412"/>
            <a:ext cx="732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school is a boarding school?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8197" y="25826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3027" y="2552256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 is An Son School?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197" y="37856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23027" y="3776989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 there a school garden in An Son School?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8197" y="495798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23027" y="4949332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Dream School students do in the afternoon?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B4C03A-86F6-4BAB-82E7-B123582EEF97}"/>
              </a:ext>
            </a:extLst>
          </p:cNvPr>
          <p:cNvSpPr txBox="1"/>
          <p:nvPr/>
        </p:nvSpPr>
        <p:spPr>
          <a:xfrm>
            <a:off x="1423027" y="1926226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Sunrise.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90473C-1577-4654-B5EE-DF0D1E638A82}"/>
              </a:ext>
            </a:extLst>
          </p:cNvPr>
          <p:cNvSpPr txBox="1"/>
          <p:nvPr/>
        </p:nvSpPr>
        <p:spPr>
          <a:xfrm>
            <a:off x="1423027" y="3142030"/>
            <a:ext cx="276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It is in Bac </a:t>
            </a:r>
            <a:r>
              <a:rPr lang="en-US" sz="2400" b="1" dirty="0" err="1">
                <a:solidFill>
                  <a:srgbClr val="00B050"/>
                </a:solidFill>
              </a:rPr>
              <a:t>Giang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D0F641-2208-4262-8D09-0EFA846F6F93}"/>
              </a:ext>
            </a:extLst>
          </p:cNvPr>
          <p:cNvSpPr txBox="1"/>
          <p:nvPr/>
        </p:nvSpPr>
        <p:spPr>
          <a:xfrm>
            <a:off x="1423027" y="4367560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Yes. There is.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B1F83A-2806-457E-9B13-1C57681BBAE9}"/>
              </a:ext>
            </a:extLst>
          </p:cNvPr>
          <p:cNvSpPr txBox="1"/>
          <p:nvPr/>
        </p:nvSpPr>
        <p:spPr>
          <a:xfrm>
            <a:off x="1423027" y="5548410"/>
            <a:ext cx="502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They join many interesting clubs.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42799" y="286394"/>
            <a:ext cx="5151978" cy="1460638"/>
            <a:chOff x="932396" y="-620089"/>
            <a:chExt cx="4861268" cy="14606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564" y="-620089"/>
              <a:ext cx="4176100" cy="75275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32396" y="132663"/>
              <a:ext cx="3557176" cy="707886"/>
            </a:xfrm>
            <a:prstGeom prst="rect">
              <a:avLst/>
            </a:prstGeom>
            <a:solidFill>
              <a:srgbClr val="0088EE">
                <a:alpha val="34000"/>
              </a:srgb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84B1"/>
                  </a:solidFill>
                </a:rPr>
                <a:t>II. </a:t>
              </a:r>
              <a:r>
                <a:rPr lang="en-US" sz="4000" b="1" u="sng" dirty="0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05086" y="2279774"/>
            <a:ext cx="5137882" cy="1715732"/>
            <a:chOff x="626470" y="1828145"/>
            <a:chExt cx="5137882" cy="1715732"/>
          </a:xfrm>
        </p:grpSpPr>
        <p:grpSp>
          <p:nvGrpSpPr>
            <p:cNvPr id="12" name="Group 11"/>
            <p:cNvGrpSpPr/>
            <p:nvPr/>
          </p:nvGrpSpPr>
          <p:grpSpPr>
            <a:xfrm>
              <a:off x="626470" y="1828145"/>
              <a:ext cx="5137882" cy="853818"/>
              <a:chOff x="632574" y="1828145"/>
              <a:chExt cx="5137882" cy="85381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4356" y="1929211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574" y="182814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626470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84B1"/>
                  </a:solidFill>
                </a:rPr>
                <a:t>I. Reading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94525" y="1756554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5: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192" y="147918"/>
            <a:ext cx="8451669" cy="1230750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3" y="99969"/>
            <a:ext cx="7915726" cy="892552"/>
          </a:xfrm>
          <a:prstGeom prst="rect">
            <a:avLst/>
          </a:prstGeom>
          <a:solidFill>
            <a:srgbClr val="0FB7BD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school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would you like to go to? Why or Why not? Complete the table.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709393"/>
              </p:ext>
            </p:extLst>
          </p:nvPr>
        </p:nvGraphicFramePr>
        <p:xfrm>
          <a:off x="289611" y="1397000"/>
          <a:ext cx="8564778" cy="201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4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4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4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1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Name</a:t>
                      </a:r>
                      <a:r>
                        <a:rPr lang="en-US" sz="2400" baseline="0" dirty="0"/>
                        <a:t> of school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FB7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Reasons you like it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FB7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Reason you don’t like it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FB7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74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Sunrise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An Son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-Dream</a:t>
                      </a:r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8970" y="3363686"/>
            <a:ext cx="781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Then discuss your choice with a friend.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403" y="4175649"/>
            <a:ext cx="146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5202" y="4637314"/>
            <a:ext cx="6804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Which school would you like to go to?</a:t>
            </a:r>
          </a:p>
          <a:p>
            <a:r>
              <a:rPr lang="en-US" sz="2400" b="1" i="1" dirty="0"/>
              <a:t>B: </a:t>
            </a:r>
            <a:r>
              <a:rPr lang="en-US" sz="2400" dirty="0"/>
              <a:t> I’d like to go to Sunrise School.</a:t>
            </a:r>
          </a:p>
          <a:p>
            <a:r>
              <a:rPr lang="en-US" sz="2400" b="1" i="1" dirty="0"/>
              <a:t>A: </a:t>
            </a:r>
            <a:r>
              <a:rPr lang="en-US" sz="2400" dirty="0"/>
              <a:t>Why?</a:t>
            </a:r>
          </a:p>
          <a:p>
            <a:r>
              <a:rPr lang="en-US" sz="2400" b="1" i="1" dirty="0"/>
              <a:t>B: </a:t>
            </a:r>
            <a:r>
              <a:rPr lang="en-US" sz="2400" dirty="0"/>
              <a:t>Because students study and live there. 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039170"/>
              </p:ext>
            </p:extLst>
          </p:nvPr>
        </p:nvGraphicFramePr>
        <p:xfrm>
          <a:off x="232011" y="313093"/>
          <a:ext cx="8557147" cy="4770120"/>
        </p:xfrm>
        <a:graphic>
          <a:graphicData uri="http://schemas.openxmlformats.org/drawingml/2006/table">
            <a:tbl>
              <a:tblPr/>
              <a:tblGrid>
                <a:gridCol w="2685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5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699"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 of school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Reasons you like it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Reasons you don't like it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99"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Sunrise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 is a boarding school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Not have school</a:t>
                      </a:r>
                      <a:r>
                        <a:rPr lang="en-GB" sz="24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garden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808">
                <a:tc>
                  <a:txBody>
                    <a:bodyPr/>
                    <a:lstStyle/>
                    <a:p>
                      <a:pPr fontAlgn="t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</a:t>
                      </a:r>
                      <a:r>
                        <a:rPr lang="en-GB" sz="24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Son</a:t>
                      </a: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 has school garden. It has mountains and green fields.</a:t>
                      </a:r>
                    </a:p>
                    <a:p>
                      <a:pPr fontAlgn="t"/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It's small</a:t>
                      </a:r>
                    </a:p>
                    <a:p>
                      <a:pPr fontAlgn="t"/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4925"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Dream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r>
                        <a:rPr lang="en-GB" sz="24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is </a:t>
                      </a: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modern and</a:t>
                      </a:r>
                      <a:r>
                        <a:rPr lang="en-GB" sz="2400" b="1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it has many interesting clubs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t"/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It is expensive</a:t>
                      </a:r>
                      <a:endParaRPr lang="en-GB" sz="2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973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8EE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3555" name="Picture 2" descr="hinh nen dong ve ngon nen tinh yeu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4001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3" name="T0000029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1"/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4913" y="4973638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3200400" y="2590800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800">
                <a:latin typeface="VNI-Revue" pitchFamily="2" charset="0"/>
                <a:cs typeface="Arial" pitchFamily="34" charset="0"/>
              </a:rPr>
              <a:t>+</a:t>
            </a:r>
            <a:endParaRPr lang="en-US" sz="2000">
              <a:solidFill>
                <a:srgbClr val="FF0000"/>
              </a:solidFill>
              <a:latin typeface="VNI-Revue" pitchFamily="2" charset="0"/>
              <a:cs typeface="Arial" pitchFamily="34" charset="0"/>
            </a:endParaRPr>
          </a:p>
        </p:txBody>
      </p:sp>
      <p:sp>
        <p:nvSpPr>
          <p:cNvPr id="171016" name="AutoShape 8"/>
          <p:cNvSpPr>
            <a:spLocks noChangeArrowheads="1"/>
          </p:cNvSpPr>
          <p:nvPr/>
        </p:nvSpPr>
        <p:spPr bwMode="auto">
          <a:xfrm>
            <a:off x="179388" y="188913"/>
            <a:ext cx="1676400" cy="1676400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3559" name="WordArt 9"/>
          <p:cNvSpPr>
            <a:spLocks noChangeArrowheads="1" noChangeShapeType="1" noTextEdit="1"/>
          </p:cNvSpPr>
          <p:nvPr/>
        </p:nvSpPr>
        <p:spPr bwMode="auto">
          <a:xfrm>
            <a:off x="2843213" y="617538"/>
            <a:ext cx="4987925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HOMEWORK </a:t>
            </a: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1600200" y="2743200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US" sz="3200">
              <a:latin typeface="Verdana" pitchFamily="34" charset="0"/>
            </a:endParaRPr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827088" y="2295525"/>
            <a:ext cx="8208962" cy="2400657"/>
          </a:xfrm>
          <a:prstGeom prst="rect">
            <a:avLst/>
          </a:prstGeom>
          <a:noFill/>
          <a:ln w="9525">
            <a:solidFill>
              <a:schemeClr val="tx1">
                <a:alpha val="33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marL="265113" indent="-265113" algn="just" fontAlgn="auto">
              <a:spcBef>
                <a:spcPts val="600"/>
              </a:spcBef>
              <a:spcAft>
                <a:spcPts val="600"/>
              </a:spcAft>
              <a:tabLst>
                <a:tab pos="530225" algn="l"/>
              </a:tabLst>
              <a:defRPr/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Learn the new words by heart.</a:t>
            </a:r>
          </a:p>
          <a:p>
            <a:pPr marL="265113" indent="-265113" algn="just" fontAlgn="auto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  <a:defRPr/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	</a:t>
            </a:r>
            <a:r>
              <a:rPr lang="en-US" sz="3000" b="1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Read the passages again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65113" indent="-265113" algn="just" fontAlgn="auto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  <a:defRPr/>
            </a:pPr>
            <a:r>
              <a:rPr lang="en-US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Prepare for the next lesson: </a:t>
            </a:r>
          </a:p>
          <a:p>
            <a:pPr marL="265113" indent="-265113" algn="just" fontAlgn="auto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  <a:defRPr/>
            </a:pPr>
            <a:r>
              <a:rPr lang="en-US" sz="3000" b="1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Unit 1-Skills 2.</a:t>
            </a:r>
            <a:endParaRPr lang="en-US" sz="3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4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1013"/>
                </p:tgtEl>
              </p:cMediaNode>
            </p:video>
          </p:childTnLst>
        </p:cTn>
      </p:par>
    </p:tnLst>
    <p:bldLst>
      <p:bldP spid="1710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B7BD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REW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914400"/>
            <a:ext cx="13430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FIREWRK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00050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7467600" y="9906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4495800" y="1371600"/>
            <a:ext cx="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 flipV="1">
            <a:off x="1828800" y="16764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838200" y="3733800"/>
            <a:ext cx="7162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Goodbye</a:t>
            </a:r>
          </a:p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See you again!!!</a:t>
            </a:r>
          </a:p>
        </p:txBody>
      </p:sp>
      <p:pic>
        <p:nvPicPr>
          <p:cNvPr id="10249" name="Spleeping child (MLTR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7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0963" fill="hold"/>
                                        <p:tgtEl>
                                          <p:spTgt spid="10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9"/>
                </p:tgtEl>
              </p:cMediaNode>
            </p:audio>
          </p:childTnLst>
        </p:cTn>
      </p:par>
    </p:tnLst>
    <p:bldLst>
      <p:bldP spid="10245" grpId="0" animBg="1"/>
      <p:bldP spid="10246" grpId="0" animBg="1"/>
      <p:bldP spid="102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49624" y="1055594"/>
            <a:ext cx="8256494" cy="5659418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en-US" b="1" dirty="0">
              <a:solidFill>
                <a:srgbClr val="CC33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b="1" dirty="0">
              <a:solidFill>
                <a:srgbClr val="CC3300"/>
              </a:solidFill>
            </a:endParaRPr>
          </a:p>
          <a:p>
            <a:pPr eaLnBrk="1" hangingPunct="1">
              <a:buFontTx/>
              <a:buChar char="-"/>
            </a:pPr>
            <a:r>
              <a:rPr lang="en-US" b="1" dirty="0"/>
              <a:t>a green field  (n): </a:t>
            </a:r>
            <a:r>
              <a:rPr lang="en-US" b="1" dirty="0" err="1"/>
              <a:t>đồng</a:t>
            </a:r>
            <a:r>
              <a:rPr lang="en-US" b="1" dirty="0"/>
              <a:t> </a:t>
            </a:r>
            <a:r>
              <a:rPr lang="en-US" b="1" dirty="0" err="1"/>
              <a:t>lúa</a:t>
            </a:r>
            <a:endParaRPr lang="en-US" b="1" dirty="0"/>
          </a:p>
          <a:p>
            <a:pPr eaLnBrk="1" hangingPunct="1">
              <a:buFontTx/>
              <a:buChar char="-"/>
            </a:pPr>
            <a:r>
              <a:rPr lang="en-US" b="1" dirty="0"/>
              <a:t>a mountain (n) : </a:t>
            </a:r>
            <a:r>
              <a:rPr lang="en-US" b="1" dirty="0" err="1"/>
              <a:t>ngọn</a:t>
            </a:r>
            <a:r>
              <a:rPr lang="en-US" b="1" dirty="0"/>
              <a:t> </a:t>
            </a:r>
            <a:r>
              <a:rPr lang="en-US" b="1" dirty="0" err="1"/>
              <a:t>núi</a:t>
            </a:r>
            <a:endParaRPr lang="en-US" b="1" dirty="0"/>
          </a:p>
          <a:p>
            <a:pPr eaLnBrk="1" hangingPunct="1">
              <a:buFontTx/>
              <a:buChar char="-"/>
            </a:pPr>
            <a:r>
              <a:rPr lang="en-US" b="1" dirty="0"/>
              <a:t>Computer room (n) : </a:t>
            </a:r>
            <a:r>
              <a:rPr lang="en-US" b="1" dirty="0" err="1"/>
              <a:t>phòng</a:t>
            </a:r>
            <a:r>
              <a:rPr lang="en-US" b="1" dirty="0"/>
              <a:t> </a:t>
            </a:r>
            <a:r>
              <a:rPr lang="en-US" b="1" dirty="0" err="1"/>
              <a:t>máy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endParaRPr lang="en-US" b="1" dirty="0"/>
          </a:p>
          <a:p>
            <a:pPr eaLnBrk="1" hangingPunct="1">
              <a:buFontTx/>
              <a:buChar char="-"/>
            </a:pPr>
            <a:r>
              <a:rPr lang="en-US" b="1" dirty="0"/>
              <a:t>Join  (v) :  </a:t>
            </a:r>
            <a:r>
              <a:rPr lang="en-US" b="1" dirty="0" err="1"/>
              <a:t>tham</a:t>
            </a:r>
            <a:r>
              <a:rPr lang="en-US" b="1" dirty="0"/>
              <a:t> </a:t>
            </a:r>
            <a:r>
              <a:rPr lang="en-US" b="1" dirty="0" err="1"/>
              <a:t>gia</a:t>
            </a:r>
            <a:endParaRPr lang="en-US" b="1" dirty="0"/>
          </a:p>
          <a:p>
            <a:pPr eaLnBrk="1" hangingPunct="1">
              <a:buFontTx/>
              <a:buChar char="-"/>
            </a:pPr>
            <a:r>
              <a:rPr lang="en-US" b="1" dirty="0"/>
              <a:t>International (</a:t>
            </a:r>
            <a:r>
              <a:rPr lang="en-US" b="1" dirty="0" err="1"/>
              <a:t>adj</a:t>
            </a:r>
            <a:r>
              <a:rPr lang="en-US" b="1" dirty="0"/>
              <a:t>) : </a:t>
            </a:r>
            <a:r>
              <a:rPr lang="en-US" b="1" dirty="0" err="1"/>
              <a:t>quốc</a:t>
            </a:r>
            <a:r>
              <a:rPr lang="en-US" b="1" dirty="0"/>
              <a:t> </a:t>
            </a:r>
            <a:r>
              <a:rPr lang="en-US" b="1" dirty="0" err="1"/>
              <a:t>tế</a:t>
            </a:r>
            <a:endParaRPr lang="en-US" b="1" dirty="0"/>
          </a:p>
          <a:p>
            <a:pPr eaLnBrk="1" hangingPunct="1">
              <a:buFontTx/>
              <a:buChar char="-"/>
            </a:pPr>
            <a:r>
              <a:rPr lang="en-US" b="1" dirty="0"/>
              <a:t>Art club (n) :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lạc</a:t>
            </a:r>
            <a:r>
              <a:rPr lang="en-US" b="1" dirty="0"/>
              <a:t> </a:t>
            </a:r>
            <a:r>
              <a:rPr lang="en-US" b="1" dirty="0" err="1"/>
              <a:t>bộ</a:t>
            </a:r>
            <a:r>
              <a:rPr lang="en-US" b="1" dirty="0"/>
              <a:t> </a:t>
            </a:r>
            <a:r>
              <a:rPr lang="en-US" b="1" dirty="0" err="1"/>
              <a:t>mĩ</a:t>
            </a:r>
            <a:r>
              <a:rPr lang="en-US" b="1" dirty="0"/>
              <a:t> </a:t>
            </a:r>
            <a:r>
              <a:rPr lang="en-US" b="1" dirty="0" err="1"/>
              <a:t>thuật</a:t>
            </a:r>
            <a:endParaRPr lang="en-US" b="1" dirty="0"/>
          </a:p>
          <a:p>
            <a:pPr eaLnBrk="1" hangingPunct="1">
              <a:buFontTx/>
              <a:buChar char="-"/>
            </a:pPr>
            <a:endParaRPr lang="en-US" b="1" dirty="0"/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006850" y="486886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/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3733800" y="5486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17525" y="1183341"/>
            <a:ext cx="2286000" cy="578224"/>
          </a:xfrm>
          <a:prstGeom prst="roundRect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2400" b="1" dirty="0">
                <a:solidFill>
                  <a:srgbClr val="CC3300"/>
                </a:solidFill>
              </a:rPr>
              <a:t>* </a:t>
            </a:r>
            <a:r>
              <a:rPr lang="en-US" sz="2400" b="1" u="sng" dirty="0">
                <a:solidFill>
                  <a:srgbClr val="CC3300"/>
                </a:solidFill>
              </a:rPr>
              <a:t>Vocabulary</a:t>
            </a:r>
            <a:r>
              <a:rPr lang="en-US" sz="2400" b="1" dirty="0">
                <a:solidFill>
                  <a:srgbClr val="CC3300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498" y="347708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4B1"/>
                </a:solidFill>
              </a:rPr>
              <a:t>I. </a:t>
            </a:r>
            <a:r>
              <a:rPr lang="en-US" sz="4000" b="1" u="sng" dirty="0">
                <a:solidFill>
                  <a:srgbClr val="0084B1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709925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395152" y="335301"/>
            <a:ext cx="3505200" cy="560387"/>
          </a:xfrm>
          <a:noFill/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Checking words: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574869" y="394056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3574869" y="1425388"/>
            <a:ext cx="2133600" cy="157179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700" b="1" dirty="0">
                <a:solidFill>
                  <a:prstClr val="black"/>
                </a:solidFill>
              </a:rPr>
              <a:t> green field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441269" y="4676271"/>
            <a:ext cx="2133600" cy="1677784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/>
              <a:t>Art club</a:t>
            </a: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3574869" y="3199899"/>
            <a:ext cx="2133600" cy="1530223"/>
          </a:xfrm>
          <a:prstGeom prst="ellipse">
            <a:avLst/>
          </a:prstGeom>
          <a:solidFill>
            <a:srgbClr val="FFFF66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</a:rPr>
              <a:t>Join</a:t>
            </a: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806824" y="2257234"/>
            <a:ext cx="2378336" cy="1707776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/>
              <a:t>International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940259" y="4770463"/>
            <a:ext cx="2133600" cy="158359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700" b="1" dirty="0">
                <a:solidFill>
                  <a:prstClr val="black"/>
                </a:solidFill>
              </a:rPr>
              <a:t>mountain 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165668" y="2581835"/>
            <a:ext cx="2427003" cy="172022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/>
              <a:t>Computer </a:t>
            </a:r>
          </a:p>
          <a:p>
            <a:pPr algn="ctr"/>
            <a:r>
              <a:rPr lang="en-US" sz="2800" b="1" dirty="0"/>
              <a:t>room</a:t>
            </a:r>
            <a:endParaRPr lang="en-US" sz="28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209309"/>
            <a:ext cx="627229" cy="68150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2" name="TextBox 11"/>
          <p:cNvSpPr txBox="1"/>
          <p:nvPr/>
        </p:nvSpPr>
        <p:spPr>
          <a:xfrm>
            <a:off x="827313" y="143135"/>
            <a:ext cx="8012800" cy="830997"/>
          </a:xfrm>
          <a:prstGeom prst="rect">
            <a:avLst/>
          </a:prstGeom>
          <a:solidFill>
            <a:srgbClr val="0088EE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quickly read the passages. Match 1-3 with A-C.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-37011" y="1175657"/>
            <a:ext cx="8109857" cy="1796143"/>
          </a:xfrm>
          <a:prstGeom prst="roundRect">
            <a:avLst>
              <a:gd name="adj" fmla="val 1718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97" y="1175657"/>
            <a:ext cx="2846430" cy="1796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766" y="1412008"/>
            <a:ext cx="5885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Sunrise</a:t>
            </a:r>
            <a:r>
              <a:rPr lang="en-US" sz="2000" dirty="0"/>
              <a:t> is a boarding school in Sydney. Students study and live there. About 1,200 boys and girls go to Sunrise. It has students from all over Australia. They study subjects like </a:t>
            </a:r>
            <a:r>
              <a:rPr lang="en-US" sz="2000" dirty="0" err="1"/>
              <a:t>maths</a:t>
            </a:r>
            <a:r>
              <a:rPr lang="en-US" sz="2000" dirty="0"/>
              <a:t>, science and English.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82487" y="3113311"/>
            <a:ext cx="8109857" cy="1796143"/>
          </a:xfrm>
          <a:prstGeom prst="roundRect">
            <a:avLst>
              <a:gd name="adj" fmla="val 1718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2" y="3064536"/>
            <a:ext cx="2740269" cy="17961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84179" y="3113311"/>
            <a:ext cx="5885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An Son </a:t>
            </a:r>
            <a:r>
              <a:rPr lang="en-US" sz="2000" dirty="0"/>
              <a:t>is a lower secondary school in </a:t>
            </a:r>
            <a:r>
              <a:rPr lang="en-US" sz="2000" dirty="0" err="1"/>
              <a:t>Bac</a:t>
            </a:r>
            <a:r>
              <a:rPr lang="en-US" sz="2000" dirty="0"/>
              <a:t> </a:t>
            </a:r>
            <a:r>
              <a:rPr lang="en-US" sz="2000" dirty="0" err="1"/>
              <a:t>Giang</a:t>
            </a:r>
            <a:r>
              <a:rPr lang="en-US" sz="2000" dirty="0"/>
              <a:t>. It has only 8 classes. There are mountains and green fields around the school. There is a computer room and a library. There is also a school garden and a playground.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-161594" y="5002190"/>
            <a:ext cx="8109857" cy="1796143"/>
          </a:xfrm>
          <a:prstGeom prst="roundRect">
            <a:avLst>
              <a:gd name="adj" fmla="val 1718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95" y="5002190"/>
            <a:ext cx="2758633" cy="1796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0012" y="5124034"/>
            <a:ext cx="56036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Dream </a:t>
            </a:r>
            <a:r>
              <a:rPr lang="en-US" sz="2000" dirty="0"/>
              <a:t>is an international school. Here students learn English with English-speaking teachers. In the afternoon, they join many interesting clubs. They play sports and games. Some students do paintings in the art club. 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877104"/>
              </p:ext>
            </p:extLst>
          </p:nvPr>
        </p:nvGraphicFramePr>
        <p:xfrm>
          <a:off x="3948544" y="1439053"/>
          <a:ext cx="4756727" cy="10438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3819">
                <a:tc>
                  <a:txBody>
                    <a:bodyPr/>
                    <a:lstStyle/>
                    <a:p>
                      <a:pPr indent="182880"/>
                      <a:r>
                        <a:rPr lang="en-US" sz="2800" b="1" dirty="0">
                          <a:solidFill>
                            <a:srgbClr val="0088EE"/>
                          </a:solidFill>
                        </a:rPr>
                        <a:t>A.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 school in Bac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Giang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70897CE-55C7-4F72-8107-275264082212}"/>
              </a:ext>
            </a:extLst>
          </p:cNvPr>
          <p:cNvSpPr/>
          <p:nvPr/>
        </p:nvSpPr>
        <p:spPr>
          <a:xfrm>
            <a:off x="540328" y="1439053"/>
            <a:ext cx="2475346" cy="1043818"/>
          </a:xfrm>
          <a:prstGeom prst="rect">
            <a:avLst/>
          </a:prstGeom>
          <a:solidFill>
            <a:srgbClr val="9DC3E6"/>
          </a:solidFill>
          <a:ln w="28575">
            <a:solidFill>
              <a:srgbClr val="7FB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88EE"/>
                </a:solidFill>
              </a:rPr>
              <a:t>1.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Sunrise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F82E8C-DB2E-4F0B-B62C-BB1D968BF7BE}"/>
              </a:ext>
            </a:extLst>
          </p:cNvPr>
          <p:cNvSpPr/>
          <p:nvPr/>
        </p:nvSpPr>
        <p:spPr>
          <a:xfrm>
            <a:off x="540328" y="2948820"/>
            <a:ext cx="2475346" cy="1043818"/>
          </a:xfrm>
          <a:prstGeom prst="rect">
            <a:avLst/>
          </a:prstGeom>
          <a:solidFill>
            <a:srgbClr val="9DC3E6"/>
          </a:solidFill>
          <a:ln w="28575">
            <a:solidFill>
              <a:srgbClr val="7FB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88EE"/>
                </a:solidFill>
              </a:rPr>
              <a:t>2.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An 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D4B324-D034-435E-BD47-896409BD987A}"/>
              </a:ext>
            </a:extLst>
          </p:cNvPr>
          <p:cNvSpPr/>
          <p:nvPr/>
        </p:nvSpPr>
        <p:spPr>
          <a:xfrm>
            <a:off x="540328" y="4463363"/>
            <a:ext cx="2475346" cy="1043818"/>
          </a:xfrm>
          <a:prstGeom prst="rect">
            <a:avLst/>
          </a:prstGeom>
          <a:solidFill>
            <a:srgbClr val="9DC3E6"/>
          </a:solidFill>
          <a:ln w="28575">
            <a:solidFill>
              <a:srgbClr val="7FB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88EE"/>
                </a:solidFill>
              </a:rPr>
              <a:t>3.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Dream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6ADE2B-C430-438B-B4B0-8B958D624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319757"/>
              </p:ext>
            </p:extLst>
          </p:nvPr>
        </p:nvGraphicFramePr>
        <p:xfrm>
          <a:off x="3948545" y="2948819"/>
          <a:ext cx="4756727" cy="10438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3819">
                <a:tc>
                  <a:txBody>
                    <a:bodyPr/>
                    <a:lstStyle/>
                    <a:p>
                      <a:pPr indent="182880"/>
                      <a:r>
                        <a:rPr lang="en-US" sz="2800" b="1" dirty="0">
                          <a:solidFill>
                            <a:srgbClr val="0088EE"/>
                          </a:solidFill>
                        </a:rPr>
                        <a:t>B.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an international school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368DF2F-338E-4ED2-9F15-2AD9EE6F9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64473"/>
              </p:ext>
            </p:extLst>
          </p:nvPr>
        </p:nvGraphicFramePr>
        <p:xfrm>
          <a:off x="3948545" y="4463363"/>
          <a:ext cx="4756727" cy="10438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3819">
                <a:tc>
                  <a:txBody>
                    <a:bodyPr/>
                    <a:lstStyle/>
                    <a:p>
                      <a:pPr indent="182880"/>
                      <a:r>
                        <a:rPr lang="en-US" sz="2800" b="1" dirty="0">
                          <a:solidFill>
                            <a:srgbClr val="0088EE"/>
                          </a:solidFill>
                        </a:rPr>
                        <a:t>C.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 boarding school in Sydney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AD49AFD-0AF4-42C8-9486-F20246CF4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964850"/>
              </p:ext>
            </p:extLst>
          </p:nvPr>
        </p:nvGraphicFramePr>
        <p:xfrm>
          <a:off x="3948544" y="2953597"/>
          <a:ext cx="4756727" cy="10438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3819">
                <a:tc>
                  <a:txBody>
                    <a:bodyPr/>
                    <a:lstStyle/>
                    <a:p>
                      <a:pPr indent="182880"/>
                      <a:r>
                        <a:rPr lang="en-US" sz="2800" b="1" dirty="0">
                          <a:solidFill>
                            <a:srgbClr val="0088EE"/>
                          </a:solidFill>
                        </a:rPr>
                        <a:t>A.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 school in Bac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Giang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99C2FA7-A52D-4F50-AD18-D77D9B0B0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89709"/>
              </p:ext>
            </p:extLst>
          </p:nvPr>
        </p:nvGraphicFramePr>
        <p:xfrm>
          <a:off x="3948545" y="4463363"/>
          <a:ext cx="4756727" cy="10438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3819">
                <a:tc>
                  <a:txBody>
                    <a:bodyPr/>
                    <a:lstStyle/>
                    <a:p>
                      <a:pPr indent="182880"/>
                      <a:r>
                        <a:rPr lang="en-US" sz="2800" b="1" dirty="0">
                          <a:solidFill>
                            <a:srgbClr val="0088EE"/>
                          </a:solidFill>
                        </a:rPr>
                        <a:t>B.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an international school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7A656AF-4A8E-47B5-958B-753C0341B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857893"/>
              </p:ext>
            </p:extLst>
          </p:nvPr>
        </p:nvGraphicFramePr>
        <p:xfrm>
          <a:off x="3948544" y="1439054"/>
          <a:ext cx="4756727" cy="10438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5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3819">
                <a:tc>
                  <a:txBody>
                    <a:bodyPr/>
                    <a:lstStyle/>
                    <a:p>
                      <a:pPr indent="182880"/>
                      <a:r>
                        <a:rPr lang="en-US" sz="2800" b="1" dirty="0">
                          <a:solidFill>
                            <a:srgbClr val="0088EE"/>
                          </a:solidFill>
                        </a:rPr>
                        <a:t>C.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 boarding school in Sydney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B1132D-9F05-40AF-95CA-F2C7CAE4D39D}"/>
              </a:ext>
            </a:extLst>
          </p:cNvPr>
          <p:cNvCxnSpPr>
            <a:stCxn id="3" idx="3"/>
            <a:endCxn id="14" idx="1"/>
          </p:cNvCxnSpPr>
          <p:nvPr/>
        </p:nvCxnSpPr>
        <p:spPr>
          <a:xfrm>
            <a:off x="3015674" y="1960962"/>
            <a:ext cx="93287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9EB45A-AEF3-4B00-99E7-F5CC41DD3A74}"/>
              </a:ext>
            </a:extLst>
          </p:cNvPr>
          <p:cNvCxnSpPr/>
          <p:nvPr/>
        </p:nvCxnSpPr>
        <p:spPr>
          <a:xfrm>
            <a:off x="3015674" y="3470728"/>
            <a:ext cx="93287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0F8A73-237A-4D0A-8869-53BE2FE136E1}"/>
              </a:ext>
            </a:extLst>
          </p:cNvPr>
          <p:cNvCxnSpPr/>
          <p:nvPr/>
        </p:nvCxnSpPr>
        <p:spPr>
          <a:xfrm>
            <a:off x="3015674" y="4953027"/>
            <a:ext cx="932870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5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0017 -0.4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1.66667E-6 0.220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10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3.33333E-6 0.22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3555" y="34483"/>
            <a:ext cx="7952186" cy="892552"/>
          </a:xfrm>
          <a:prstGeom prst="rect">
            <a:avLst/>
          </a:prstGeom>
          <a:solidFill>
            <a:srgbClr val="9DC3E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passages again and complete these sentences.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2859" y="16125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77689" y="1560314"/>
            <a:ext cx="732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Students live and study in a                     school. They only go home at weekends.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5288280" y="1906048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2859" y="24400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77689" y="2409620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Sunrise is a school in                 .</a:t>
            </a:r>
          </a:p>
        </p:txBody>
      </p: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4284631" y="275713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02859" y="309883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2472754" y="3437344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02859" y="415815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2859" y="486215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77689" y="4862152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Dream School, students learn English with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6760213" y="520931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238497" y="445874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4FADD1F-BEC9-46AC-9DF2-52566326376F}"/>
              </a:ext>
            </a:extLst>
          </p:cNvPr>
          <p:cNvSpPr txBox="1"/>
          <p:nvPr/>
        </p:nvSpPr>
        <p:spPr>
          <a:xfrm>
            <a:off x="4944471" y="1555928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boarding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6D346B-154D-46B1-BBC8-DC1607C08AB2}"/>
              </a:ext>
            </a:extLst>
          </p:cNvPr>
          <p:cNvSpPr txBox="1"/>
          <p:nvPr/>
        </p:nvSpPr>
        <p:spPr>
          <a:xfrm>
            <a:off x="4217086" y="2421413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Sydney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5B48F9-E623-45ED-9A6C-81D25CA0EF62}"/>
              </a:ext>
            </a:extLst>
          </p:cNvPr>
          <p:cNvSpPr txBox="1"/>
          <p:nvPr/>
        </p:nvSpPr>
        <p:spPr>
          <a:xfrm>
            <a:off x="2570974" y="3023335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mountain and green fields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99BD7E-EDC2-46F5-8DF3-B7D9FC022EB6}"/>
              </a:ext>
            </a:extLst>
          </p:cNvPr>
          <p:cNvSpPr txBox="1"/>
          <p:nvPr/>
        </p:nvSpPr>
        <p:spPr>
          <a:xfrm>
            <a:off x="1138673" y="4137375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Dream school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A5414C-B950-444D-A92A-0181D8CDE2CB}"/>
              </a:ext>
            </a:extLst>
          </p:cNvPr>
          <p:cNvSpPr txBox="1"/>
          <p:nvPr/>
        </p:nvSpPr>
        <p:spPr>
          <a:xfrm>
            <a:off x="1160999" y="5365381"/>
            <a:ext cx="369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English speaking teachers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E2ABF7-6F84-47E1-A524-3440B4720580}"/>
              </a:ext>
            </a:extLst>
          </p:cNvPr>
          <p:cNvSpPr txBox="1"/>
          <p:nvPr/>
        </p:nvSpPr>
        <p:spPr>
          <a:xfrm>
            <a:off x="1023513" y="3044981"/>
            <a:ext cx="72870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There are                                                              around An Son School.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B2B0F6-EDA2-4422-9825-CAA15E0C1E3B}"/>
              </a:ext>
            </a:extLst>
          </p:cNvPr>
          <p:cNvSpPr txBox="1"/>
          <p:nvPr/>
        </p:nvSpPr>
        <p:spPr>
          <a:xfrm>
            <a:off x="7804416" y="4903716"/>
            <a:ext cx="25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5C2D93-15CF-4C20-9A07-0BBD255B4395}"/>
              </a:ext>
            </a:extLst>
          </p:cNvPr>
          <p:cNvSpPr txBox="1"/>
          <p:nvPr/>
        </p:nvSpPr>
        <p:spPr>
          <a:xfrm>
            <a:off x="3402163" y="4137375"/>
            <a:ext cx="465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has an art club.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649" y="726407"/>
            <a:ext cx="4501916" cy="6639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Game : Lucky star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8197" y="184760"/>
            <a:ext cx="7663950" cy="492443"/>
          </a:xfrm>
          <a:prstGeom prst="rect">
            <a:avLst/>
          </a:prstGeom>
          <a:solidFill>
            <a:srgbClr val="0088EE">
              <a:alpha val="44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167615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WordArt 4"/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71628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B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Lucky star !</a:t>
            </a:r>
          </a:p>
        </p:txBody>
      </p:sp>
      <p:pic>
        <p:nvPicPr>
          <p:cNvPr id="74755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965200" y="4826000"/>
            <a:ext cx="2971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12000" y="939800"/>
            <a:ext cx="2971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7" descr="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8" descr="Hoa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945188"/>
            <a:ext cx="28797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9" descr="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2590800"/>
            <a:ext cx="330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AutoShape 10"/>
          <p:cNvSpPr>
            <a:spLocks noChangeArrowheads="1"/>
          </p:cNvSpPr>
          <p:nvPr/>
        </p:nvSpPr>
        <p:spPr bwMode="auto">
          <a:xfrm rot="-840598">
            <a:off x="1005949" y="2247901"/>
            <a:ext cx="1657133" cy="1676400"/>
          </a:xfrm>
          <a:prstGeom prst="star5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443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58000" y="2133600"/>
            <a:ext cx="1955800" cy="1905000"/>
          </a:xfrm>
          <a:prstGeom prst="star5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2880360" y="1219200"/>
            <a:ext cx="1767840" cy="1905000"/>
          </a:xfrm>
          <a:prstGeom prst="star5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3699945" y="3086100"/>
            <a:ext cx="2013682" cy="1509713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1648586" y="4262738"/>
            <a:ext cx="1905000" cy="184308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4462462" y="4677698"/>
            <a:ext cx="2133600" cy="1752600"/>
          </a:xfrm>
          <a:prstGeom prst="star5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 rot="957511">
            <a:off x="4930225" y="1274670"/>
            <a:ext cx="1995000" cy="1905000"/>
          </a:xfrm>
          <a:prstGeom prst="star5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6596062" y="4687117"/>
            <a:ext cx="1524000" cy="1386682"/>
          </a:xfrm>
          <a:prstGeom prst="star5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8450" name="Text Box 1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572577" y="2728913"/>
            <a:ext cx="523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8452" name="Text Box 20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072312" y="4957355"/>
            <a:ext cx="523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18453" name="Text Box 21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300662" y="5184280"/>
            <a:ext cx="523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8454" name="Text Box 2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96187" y="2835116"/>
            <a:ext cx="523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8455" name="Text Box 23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4495800" y="3476107"/>
            <a:ext cx="523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18456" name="Text Box 24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5562600" y="1905000"/>
            <a:ext cx="523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8457" name="Text Box 25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2364024" y="4772324"/>
            <a:ext cx="523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8458" name="Text Box 26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3474720" y="1828800"/>
            <a:ext cx="523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18460" name="AutoShape 2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204200" y="6187410"/>
            <a:ext cx="609600" cy="485775"/>
          </a:xfrm>
          <a:prstGeom prst="rightArrow">
            <a:avLst>
              <a:gd name="adj1" fmla="val 50000"/>
              <a:gd name="adj2" fmla="val 3137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14605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2"/>
                  </p:tgtEl>
                </p:cond>
              </p:nextCondLst>
            </p:seq>
          </p:childTnLst>
        </p:cTn>
      </p:par>
    </p:tnLst>
    <p:bldLst>
      <p:bldP spid="18450" grpId="0"/>
      <p:bldP spid="18452" grpId="0"/>
      <p:bldP spid="18453" grpId="0"/>
      <p:bldP spid="18454" grpId="0"/>
      <p:bldP spid="18455" grpId="0"/>
      <p:bldP spid="18456" grpId="0"/>
      <p:bldP spid="18457" grpId="0"/>
      <p:bldP spid="1845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1271</TotalTime>
  <Words>721</Words>
  <Application>Microsoft Office PowerPoint</Application>
  <PresentationFormat>On-screen Show (4:3)</PresentationFormat>
  <Paragraphs>134</Paragraphs>
  <Slides>23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.VnArial</vt:lpstr>
      <vt:lpstr>Arial</vt:lpstr>
      <vt:lpstr>Arial Black</vt:lpstr>
      <vt:lpstr>Calibri</vt:lpstr>
      <vt:lpstr>Comic Sans MS</vt:lpstr>
      <vt:lpstr>Impact</vt:lpstr>
      <vt:lpstr>Times New Roman</vt:lpstr>
      <vt:lpstr>Verdana</vt:lpstr>
      <vt:lpstr>VNI-Revue</vt:lpstr>
      <vt:lpstr>Clarity</vt:lpstr>
      <vt:lpstr>* Warm up: Chatting</vt:lpstr>
      <vt:lpstr>PowerPoint Presentation</vt:lpstr>
      <vt:lpstr>PowerPoint Presentation</vt:lpstr>
      <vt:lpstr>* Checking words:</vt:lpstr>
      <vt:lpstr>PowerPoint Presentation</vt:lpstr>
      <vt:lpstr>PowerPoint Presentation</vt:lpstr>
      <vt:lpstr>PowerPoint Presentation</vt:lpstr>
      <vt:lpstr>Game : Lucky star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 Nguyen</cp:lastModifiedBy>
  <cp:revision>107</cp:revision>
  <dcterms:created xsi:type="dcterms:W3CDTF">2020-12-09T02:04:09Z</dcterms:created>
  <dcterms:modified xsi:type="dcterms:W3CDTF">2022-09-13T13:30:03Z</dcterms:modified>
</cp:coreProperties>
</file>